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90" r:id="rId3"/>
    <p:sldId id="329" r:id="rId4"/>
    <p:sldId id="325" r:id="rId5"/>
    <p:sldId id="320" r:id="rId6"/>
    <p:sldId id="330" r:id="rId7"/>
    <p:sldId id="306" r:id="rId8"/>
    <p:sldId id="308" r:id="rId9"/>
    <p:sldId id="315" r:id="rId10"/>
    <p:sldId id="316" r:id="rId11"/>
    <p:sldId id="317" r:id="rId12"/>
    <p:sldId id="323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1128" autoAdjust="0"/>
  </p:normalViewPr>
  <p:slideViewPr>
    <p:cSldViewPr snapToGrid="0">
      <p:cViewPr varScale="1">
        <p:scale>
          <a:sx n="66" d="100"/>
          <a:sy n="66" d="100"/>
        </p:scale>
        <p:origin x="10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https://www.bilibili.com/video/BV13o4y1m7c3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Chinese DataSet field: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content, comments,label, content_emotions, comments100_emotions_mean_pooling, comments100_emotions_max_pooling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45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First-order: For “service”,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𝑏𝑎𝑟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𝑝𝑜𝑜𝑟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𝑐𝑜𝑚𝑝𝑜𝑢𝑛𝑑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𝑝𝑜𝑜𝑟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𝑛𝑠𝑢𝑏𝑗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First-order: For “service”,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𝐾_𝑖={𝑏𝑎𝑟,𝑝𝑜𝑜𝑟},𝑉_𝑖={𝑏𝑎𝑟_𝑐𝑜𝑚𝑝𝑜𝑢𝑛𝑑     , 𝑝𝑜𝑜𝑟_𝑛𝑠𝑢𝑏𝑗}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50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https://github.com/NVIDIA/sentiment-discovery</a:t>
            </a:r>
          </a:p>
          <a:p>
            <a:r>
              <a:rPr lang="en-US" altLang="zh-CN" dirty="0"/>
              <a:t>https://ai.baidu.com/tech/nlp/emotion_detection</a:t>
            </a:r>
          </a:p>
          <a:p>
            <a:r>
              <a:rPr lang="en-US" altLang="zh-CN" dirty="0"/>
              <a:t>Emotion Category----</a:t>
            </a:r>
            <a:r>
              <a:rPr lang="zh-CN" altLang="en-US" dirty="0"/>
              <a:t>工具</a:t>
            </a:r>
            <a:r>
              <a:rPr lang="en-US" altLang="zh-CN" dirty="0" err="1"/>
              <a:t>NVIDIA,Baidu</a:t>
            </a:r>
            <a:r>
              <a:rPr lang="en-US" altLang="zh-CN" dirty="0"/>
              <a:t> AI</a:t>
            </a:r>
          </a:p>
          <a:p>
            <a:r>
              <a:rPr lang="en-US" altLang="zh-CN" dirty="0"/>
              <a:t>Emotion </a:t>
            </a:r>
            <a:r>
              <a:rPr lang="en-US" altLang="zh-CN" dirty="0" err="1"/>
              <a:t>Lexicon,Emotional</a:t>
            </a:r>
            <a:r>
              <a:rPr lang="en-US" altLang="zh-CN" dirty="0"/>
              <a:t> Intensity----NRC Emotion </a:t>
            </a:r>
            <a:r>
              <a:rPr lang="en-US" altLang="zh-CN" dirty="0" err="1"/>
              <a:t>lexicon,Affective</a:t>
            </a:r>
            <a:r>
              <a:rPr lang="en-US" altLang="zh-CN" dirty="0"/>
              <a:t> Lexicon Ontology</a:t>
            </a:r>
          </a:p>
          <a:p>
            <a:r>
              <a:rPr lang="en-US" altLang="zh-CN" dirty="0"/>
              <a:t>Sentiment Score—</a:t>
            </a:r>
            <a:r>
              <a:rPr lang="en-US" altLang="zh-CN" dirty="0" err="1"/>
              <a:t>Vader,HowNet</a:t>
            </a:r>
            <a:endParaRPr lang="en-US" altLang="zh-CN" dirty="0"/>
          </a:p>
          <a:p>
            <a:r>
              <a:rPr lang="en-US" altLang="zh-CN" dirty="0"/>
              <a:t>Other Auxiliary Features---</a:t>
            </a:r>
            <a:r>
              <a:rPr lang="en-US" altLang="zh-CN" dirty="0" err="1"/>
              <a:t>Wikipedia,HowNet,and</a:t>
            </a:r>
            <a:r>
              <a:rPr lang="en-US" altLang="zh-CN" dirty="0"/>
              <a:t> others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3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English dataset,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2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49168" y="1268492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30629" y="1830111"/>
            <a:ext cx="11944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Enhancing Aspect-level Sentiment Analysis with Word Dependencies</a:t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br>
              <a:rPr lang="en-US" altLang="zh-CN" sz="3600" dirty="0"/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1173914" y="5081126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(EACL-2021)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7749956" y="6261258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43313" y="6357797"/>
            <a:ext cx="526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https://github.com/cuhksz-nlp/ASA-WD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7E871D-67E4-47F8-8EA7-63A0F7164C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5655" y="3267284"/>
            <a:ext cx="82962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9FF530-2826-493D-A5DD-9706C8C66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6" y="1490979"/>
            <a:ext cx="8490857" cy="53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6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0E315A-93A8-4E0F-963D-1B546E12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66" y="1353230"/>
            <a:ext cx="8981168" cy="53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62B6AD-C19B-423F-BDE3-FEE26DE7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48" y="1304017"/>
            <a:ext cx="6138409" cy="56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5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>
            <a:extLst>
              <a:ext uri="{FF2B5EF4-FFF2-40B4-BE49-F238E27FC236}">
                <a16:creationId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5734788" y="2183479"/>
            <a:ext cx="36576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en-US" altLang="zh-CN" sz="4000" dirty="0"/>
              <a:t>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Motivation</a:t>
            </a:r>
          </a:p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</a:p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</a:p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6D125B-883F-4DD4-80A7-D8B3BE4635F9}"/>
              </a:ext>
            </a:extLst>
          </p:cNvPr>
          <p:cNvSpPr txBox="1"/>
          <p:nvPr/>
        </p:nvSpPr>
        <p:spPr>
          <a:xfrm>
            <a:off x="304799" y="2278466"/>
            <a:ext cx="117565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them mainly focus on using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dependencies among words and omit to leverage other information such as relation types,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could provide useful cues to predict the sentiment. Also,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model all dependency information instances equally without weighting them according to their contribution to the task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noisy information from the auto-generated dependency tree may hurt model performance.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5B9E0D-77D2-45AE-9C6D-B65DFE7FB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961" y="4217458"/>
            <a:ext cx="87058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639899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66975A-BCFC-407F-991F-492A7850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6" y="1504497"/>
            <a:ext cx="9409567" cy="518143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13504C8-B4CB-4236-959D-3256386A6F92}"/>
              </a:ext>
            </a:extLst>
          </p:cNvPr>
          <p:cNvSpPr txBox="1"/>
          <p:nvPr/>
        </p:nvSpPr>
        <p:spPr>
          <a:xfrm>
            <a:off x="4978400" y="1122845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Key-Value Memory Networks for directly Reading Documents-ACL2016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343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570" y="632951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3B426F-814C-47BD-8C5B-5D994C07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269" y="1532171"/>
            <a:ext cx="1855470" cy="2616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C9CC55-C635-4283-BE72-4C846C125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718" y="1511936"/>
            <a:ext cx="1808753" cy="3058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8777D0-B497-4978-8B67-A4361F4EF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739" y="2470729"/>
            <a:ext cx="3448050" cy="7905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EC03A4C-A76B-4B55-B849-EBE918BE377D}"/>
              </a:ext>
            </a:extLst>
          </p:cNvPr>
          <p:cNvSpPr txBox="1"/>
          <p:nvPr/>
        </p:nvSpPr>
        <p:spPr>
          <a:xfrm>
            <a:off x="6463139" y="3243629"/>
            <a:ext cx="3588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KVMN for Word Dependencies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A73182-3620-4945-BCB4-6C401F89E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863" y="3748480"/>
            <a:ext cx="2428875" cy="2381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BF3CC9-A883-4133-9DAF-C99C38348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863" y="4150349"/>
            <a:ext cx="2276475" cy="1809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3B785D-EC61-4E22-B2A1-E2CD5CDB7B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7324" y="5905665"/>
            <a:ext cx="4067175" cy="1076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D2DC8D5-6039-464C-8F40-9A92BB3DD656}"/>
                  </a:ext>
                </a:extLst>
              </p:cNvPr>
              <p:cNvSpPr txBox="1"/>
              <p:nvPr/>
            </p:nvSpPr>
            <p:spPr>
              <a:xfrm>
                <a:off x="9822951" y="3755689"/>
                <a:ext cx="285205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from the encoder,(</a:t>
                </a:r>
                <a:r>
                  <a:rPr lang="en-US" altLang="zh-CN" dirty="0" err="1"/>
                  <a:t>i.e</a:t>
                </a:r>
                <a:r>
                  <a:rPr lang="en-US" altLang="zh-CN" dirty="0"/>
                  <a:t> BERT)</a:t>
                </a:r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D2DC8D5-6039-464C-8F40-9A92BB3DD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951" y="3755689"/>
                <a:ext cx="2852057" cy="646331"/>
              </a:xfrm>
              <a:prstGeom prst="rect">
                <a:avLst/>
              </a:prstGeom>
              <a:blipFill>
                <a:blip r:embed="rId9"/>
                <a:stretch>
                  <a:fillRect l="-1709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DCE64CAE-B20B-49D2-8A41-461995A9BC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9569" y="4559461"/>
            <a:ext cx="2066925" cy="2095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ACDFDB4-A544-4FC8-BA7E-9E501C09B7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70412" y="4989328"/>
            <a:ext cx="3495675" cy="304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3DAF1C-A1FB-4CD5-AC0D-91DC3959EB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2451" y="1592478"/>
            <a:ext cx="6519292" cy="511574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81D7B94-0793-460C-AB68-E3BFD9CC2D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6319" y="4362611"/>
            <a:ext cx="3533775" cy="7048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55AFFFB-2DF8-486C-BC2A-6D24CC2D87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1019" y="5196945"/>
            <a:ext cx="40290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820" y="61479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167CA8-2FF8-4077-9CF4-FD79D897B2B1}"/>
              </a:ext>
            </a:extLst>
          </p:cNvPr>
          <p:cNvSpPr txBox="1"/>
          <p:nvPr/>
        </p:nvSpPr>
        <p:spPr>
          <a:xfrm>
            <a:off x="844551" y="5049851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Dependency Integration for ASA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F1F46B-B3E0-4BE3-8DEC-75470FD3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" y="5572125"/>
            <a:ext cx="3629025" cy="4762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DF0FAA-8481-47D1-A7B6-488378F4B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275" y="6048375"/>
            <a:ext cx="3209925" cy="809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EEF4B0-1F8D-4840-AFBA-1A22E84D44DA}"/>
                  </a:ext>
                </a:extLst>
              </p:cNvPr>
              <p:cNvSpPr txBox="1"/>
              <p:nvPr/>
            </p:nvSpPr>
            <p:spPr>
              <a:xfrm>
                <a:off x="5148943" y="5841974"/>
                <a:ext cx="61468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the value of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l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equals to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n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,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m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, or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n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+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m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altLang="zh-CN" sz="1400" b="0" i="1" dirty="0">
                    <a:solidFill>
                      <a:srgbClr val="000000"/>
                    </a:solidFill>
                    <a:effectLst/>
                    <a:latin typeface="CMMI8"/>
                  </a:rPr>
                </a:b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come from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10"/>
                  </a:rPr>
                  <a:t>X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only,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10"/>
                  </a:rPr>
                  <a:t>A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only, or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10"/>
                  </a:rPr>
                  <a:t>X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+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10"/>
                  </a:rPr>
                  <a:t>A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NimbusRomNo9L-Regu"/>
                  </a:rPr>
                  <a:t>, respectively</a:t>
                </a:r>
                <a:r>
                  <a:rPr lang="en-US" altLang="zh-CN" dirty="0"/>
                  <a:t> </a:t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EEF4B0-1F8D-4840-AFBA-1A22E84D4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943" y="5841974"/>
                <a:ext cx="6146800" cy="923330"/>
              </a:xfrm>
              <a:prstGeom prst="rect">
                <a:avLst/>
              </a:prstGeom>
              <a:blipFill>
                <a:blip r:embed="rId5"/>
                <a:stretch>
                  <a:fillRect l="-893" t="-3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2DEE3F9-2293-4972-940C-999A77414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80" y="1312360"/>
            <a:ext cx="9068934" cy="37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5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DD72B4-4042-4E85-9302-E6E2F1DAC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06" y="1490980"/>
            <a:ext cx="11736587" cy="42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9CAF64-AD83-4312-85D5-69FED97B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5" y="1490980"/>
            <a:ext cx="11265446" cy="49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9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D489E4-004E-4C2D-A27B-F8D8561C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50" y="1271029"/>
            <a:ext cx="11039640" cy="55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63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58711</TotalTime>
  <Words>346</Words>
  <Application>Microsoft Office PowerPoint</Application>
  <PresentationFormat>宽屏</PresentationFormat>
  <Paragraphs>57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CMMI10</vt:lpstr>
      <vt:lpstr>CMMI8</vt:lpstr>
      <vt:lpstr>CMR10</vt:lpstr>
      <vt:lpstr>CMSY10</vt:lpstr>
      <vt:lpstr>NimbusRomNo9L-Regu</vt:lpstr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Motivation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1475</cp:revision>
  <dcterms:created xsi:type="dcterms:W3CDTF">2017-04-22T07:59:29Z</dcterms:created>
  <dcterms:modified xsi:type="dcterms:W3CDTF">2021-07-04T00:50:42Z</dcterms:modified>
</cp:coreProperties>
</file>